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57" r:id="rId5"/>
    <p:sldId id="258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741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8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737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5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59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63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1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39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15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9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09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5C68A-D7F6-462B-98D2-B86133640666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9EAB5-48B9-4B5B-8FD4-BE807749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25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050971" cy="31568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3458"/>
          <a:stretch/>
        </p:blipFill>
        <p:spPr>
          <a:xfrm>
            <a:off x="7750306" y="1"/>
            <a:ext cx="4441694" cy="52686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477" y="3156857"/>
            <a:ext cx="5921829" cy="370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7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ecx.images-amazon.com/images/I/51F09RWRNN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7"/>
            <a:ext cx="4760686" cy="685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38057" y="117693"/>
            <a:ext cx="651691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Berlin Sans FB Demi" panose="020E0802020502020306" pitchFamily="34" charset="0"/>
              </a:rPr>
              <a:t>C’est une pièce de théâtre français.</a:t>
            </a:r>
          </a:p>
          <a:p>
            <a:endParaRPr lang="fr-FR" sz="3600" dirty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C’est une pièce de théâtre </a:t>
            </a:r>
            <a:r>
              <a:rPr lang="fr-FR" sz="3600" dirty="0" smtClean="0">
                <a:latin typeface="Berlin Sans FB Demi" panose="020E0802020502020306" pitchFamily="34" charset="0"/>
              </a:rPr>
              <a:t>célèbre.</a:t>
            </a:r>
          </a:p>
          <a:p>
            <a:endParaRPr lang="fr-FR" sz="3600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Il y a maintenant beaucoup de films basés sur cette pièce de théâtre</a:t>
            </a:r>
          </a:p>
          <a:p>
            <a:endParaRPr lang="fr-FR" sz="3600" dirty="0" smtClean="0">
              <a:latin typeface="Berlin Sans FB Demi" panose="020E0802020502020306" pitchFamily="34" charset="0"/>
            </a:endParaRPr>
          </a:p>
          <a:p>
            <a:r>
              <a:rPr lang="fr-FR" sz="3600" dirty="0" smtClean="0">
                <a:latin typeface="Berlin Sans FB Demi" panose="020E0802020502020306" pitchFamily="34" charset="0"/>
              </a:rPr>
              <a:t>Le personnage principaux a un très grand nez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07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970" r="20116"/>
          <a:stretch/>
        </p:blipFill>
        <p:spPr>
          <a:xfrm>
            <a:off x="0" y="-2"/>
            <a:ext cx="6903418" cy="68580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9238" b="15780"/>
          <a:stretch/>
        </p:blipFill>
        <p:spPr>
          <a:xfrm>
            <a:off x="6903418" y="0"/>
            <a:ext cx="5288582" cy="704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3358"/>
          <a:stretch/>
        </p:blipFill>
        <p:spPr>
          <a:xfrm>
            <a:off x="3982066" y="0"/>
            <a:ext cx="8259096" cy="6872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604387" cy="691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6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3085" y="117693"/>
            <a:ext cx="109728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Ma </a:t>
            </a:r>
            <a:r>
              <a:rPr lang="en-US" sz="2400" dirty="0" err="1" smtClean="0"/>
              <a:t>soeur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:</a:t>
            </a:r>
          </a:p>
          <a:p>
            <a:pPr marL="914400" lvl="1" indent="-457200">
              <a:buAutoNum type="alphaLcPeriod"/>
            </a:pPr>
            <a:r>
              <a:rPr lang="en-US" sz="2400" dirty="0" err="1" smtClean="0"/>
              <a:t>Sportif</a:t>
            </a:r>
            <a:r>
              <a:rPr lang="en-US" sz="2400" dirty="0" smtClean="0"/>
              <a:t>		b.  Sportive</a:t>
            </a:r>
          </a:p>
          <a:p>
            <a:pPr marL="914400" lvl="1" indent="-457200">
              <a:buAutoNum type="alphaLcPeriod"/>
            </a:pPr>
            <a:endParaRPr lang="en-US" sz="2400" dirty="0" smtClean="0"/>
          </a:p>
          <a:p>
            <a:pPr marL="342900" lvl="1" indent="-342900">
              <a:buAutoNum type="arabicPeriod" startAt="2"/>
            </a:pPr>
            <a:r>
              <a:rPr lang="en-US" sz="2400" dirty="0" smtClean="0"/>
              <a:t>Mon frère </a:t>
            </a:r>
            <a:r>
              <a:rPr lang="en-US" sz="2400" dirty="0" err="1" smtClean="0"/>
              <a:t>est</a:t>
            </a:r>
            <a:r>
              <a:rPr lang="en-US" sz="2400" dirty="0" smtClean="0"/>
              <a:t>:</a:t>
            </a:r>
          </a:p>
          <a:p>
            <a:pPr marL="800100" lvl="2" indent="-342900">
              <a:buAutoNum type="alphaLcPeriod"/>
            </a:pPr>
            <a:r>
              <a:rPr lang="en-US" sz="2400" dirty="0" smtClean="0"/>
              <a:t>Grande		b. Grand</a:t>
            </a:r>
          </a:p>
          <a:p>
            <a:pPr marL="800100" lvl="2" indent="-342900">
              <a:buAutoNum type="alphaLcPeriod"/>
            </a:pPr>
            <a:endParaRPr lang="en-US" sz="2400" dirty="0" smtClean="0"/>
          </a:p>
          <a:p>
            <a:pPr marL="342900" lvl="2" indent="-342900">
              <a:buAutoNum type="arabicPeriod" startAt="3"/>
            </a:pPr>
            <a:r>
              <a:rPr lang="en-US" sz="2400" dirty="0" smtClean="0"/>
              <a:t>Ma </a:t>
            </a:r>
            <a:r>
              <a:rPr lang="en-US" sz="2400" dirty="0" err="1" smtClean="0"/>
              <a:t>mère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:</a:t>
            </a:r>
          </a:p>
          <a:p>
            <a:pPr marL="800100" lvl="3" indent="-342900">
              <a:buAutoNum type="alphaLcPeriod"/>
            </a:pPr>
            <a:r>
              <a:rPr lang="en-US" sz="2400" dirty="0" err="1" smtClean="0"/>
              <a:t>Créative</a:t>
            </a:r>
            <a:r>
              <a:rPr lang="en-US" sz="2400" dirty="0" smtClean="0"/>
              <a:t>		b.  </a:t>
            </a:r>
            <a:r>
              <a:rPr lang="en-US" sz="2400" dirty="0" err="1" smtClean="0"/>
              <a:t>Créatif</a:t>
            </a:r>
            <a:endParaRPr lang="en-US" sz="2400" dirty="0" smtClean="0"/>
          </a:p>
          <a:p>
            <a:pPr marL="800100" lvl="3" indent="-342900">
              <a:buAutoNum type="alphaLcPeriod"/>
            </a:pPr>
            <a:endParaRPr lang="en-US" sz="2400" dirty="0" smtClean="0"/>
          </a:p>
          <a:p>
            <a:pPr marL="342900" lvl="3" indent="-342900">
              <a:buAutoNum type="arabicPeriod" startAt="4"/>
            </a:pPr>
            <a:r>
              <a:rPr lang="en-US" sz="2400" dirty="0" smtClean="0"/>
              <a:t>Mon </a:t>
            </a:r>
            <a:r>
              <a:rPr lang="en-US" sz="2400" dirty="0" err="1" smtClean="0"/>
              <a:t>père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/>
              <a:t>:</a:t>
            </a:r>
            <a:endParaRPr lang="en-US" sz="2400" dirty="0" smtClean="0"/>
          </a:p>
          <a:p>
            <a:pPr marL="800100" lvl="4" indent="-342900">
              <a:buAutoNum type="alphaLcPeriod"/>
            </a:pPr>
            <a:r>
              <a:rPr lang="en-US" sz="2400" dirty="0" err="1" smtClean="0"/>
              <a:t>Généreuse</a:t>
            </a:r>
            <a:r>
              <a:rPr lang="en-US" sz="2400" dirty="0" smtClean="0"/>
              <a:t>  	b.  </a:t>
            </a:r>
            <a:r>
              <a:rPr lang="en-US" sz="2400" dirty="0" err="1" smtClean="0"/>
              <a:t>Généreux</a:t>
            </a:r>
            <a:endParaRPr lang="en-US" sz="2400" dirty="0" smtClean="0"/>
          </a:p>
          <a:p>
            <a:pPr marL="800100" lvl="4" indent="-342900">
              <a:buAutoNum type="alphaLcPeriod"/>
            </a:pPr>
            <a:endParaRPr lang="en-US" sz="2400" dirty="0"/>
          </a:p>
          <a:p>
            <a:pPr marL="0" lvl="4"/>
            <a:r>
              <a:rPr lang="en-US" sz="2400" dirty="0" smtClean="0"/>
              <a:t>5.  Mon </a:t>
            </a:r>
            <a:r>
              <a:rPr lang="en-US" sz="2400" dirty="0" err="1" smtClean="0"/>
              <a:t>oncle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:</a:t>
            </a:r>
          </a:p>
          <a:p>
            <a:pPr marL="0" lvl="4"/>
            <a:r>
              <a:rPr lang="en-US" sz="2400" dirty="0"/>
              <a:t> </a:t>
            </a:r>
            <a:r>
              <a:rPr lang="en-US" sz="2400" dirty="0" smtClean="0"/>
              <a:t>       a.  Petit		b.  Petite</a:t>
            </a:r>
          </a:p>
          <a:p>
            <a:pPr marL="0" lvl="4"/>
            <a:endParaRPr lang="en-US" sz="2400" dirty="0" smtClean="0"/>
          </a:p>
          <a:p>
            <a:pPr marL="342900" lvl="4" indent="-342900">
              <a:buAutoNum type="arabicPeriod" startAt="6"/>
            </a:pPr>
            <a:r>
              <a:rPr lang="en-US" sz="2400" dirty="0" smtClean="0"/>
              <a:t>Mon </a:t>
            </a:r>
            <a:r>
              <a:rPr lang="en-US" sz="2400" dirty="0" err="1" smtClean="0"/>
              <a:t>chien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:</a:t>
            </a:r>
          </a:p>
          <a:p>
            <a:pPr marL="457200" lvl="5"/>
            <a:r>
              <a:rPr lang="en-US" sz="2400" dirty="0" smtClean="0"/>
              <a:t>a.  Grosse		b.  </a:t>
            </a:r>
            <a:r>
              <a:rPr lang="en-US" sz="2400" dirty="0" err="1" smtClean="0"/>
              <a:t>gros</a:t>
            </a: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140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3085" y="117693"/>
            <a:ext cx="109728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Ma </a:t>
            </a:r>
            <a:r>
              <a:rPr lang="en-US" sz="2400" dirty="0" err="1" smtClean="0"/>
              <a:t>soeur</a:t>
            </a:r>
            <a:r>
              <a:rPr lang="en-US" sz="2400" dirty="0" smtClean="0"/>
              <a:t> ________ blonde.</a:t>
            </a:r>
          </a:p>
          <a:p>
            <a:pPr marL="914400" lvl="1" indent="-457200">
              <a:buAutoNum type="alphaLcPeriod"/>
            </a:pPr>
            <a:r>
              <a:rPr lang="en-US" sz="2400" dirty="0" err="1" smtClean="0"/>
              <a:t>est</a:t>
            </a:r>
            <a:r>
              <a:rPr lang="en-US" sz="2400" dirty="0" smtClean="0"/>
              <a:t>		b.  a</a:t>
            </a:r>
          </a:p>
          <a:p>
            <a:pPr marL="914400" lvl="1" indent="-457200">
              <a:buAutoNum type="alphaLcPeriod"/>
            </a:pPr>
            <a:endParaRPr lang="en-US" sz="2400" dirty="0" smtClean="0"/>
          </a:p>
          <a:p>
            <a:pPr marL="342900" lvl="1" indent="-342900">
              <a:buAutoNum type="arabicPeriod" startAt="2"/>
            </a:pPr>
            <a:r>
              <a:rPr lang="en-US" sz="2400" dirty="0" smtClean="0"/>
              <a:t>Mon frère ______________ les </a:t>
            </a:r>
            <a:r>
              <a:rPr lang="en-US" sz="2400" dirty="0" err="1" smtClean="0"/>
              <a:t>cheveux</a:t>
            </a:r>
            <a:r>
              <a:rPr lang="en-US" sz="2400" dirty="0" smtClean="0"/>
              <a:t> blonds </a:t>
            </a:r>
            <a:r>
              <a:rPr lang="en-US" sz="2400" dirty="0" err="1" smtClean="0"/>
              <a:t>aussi</a:t>
            </a:r>
            <a:r>
              <a:rPr lang="en-US" sz="2400" dirty="0" smtClean="0"/>
              <a:t>.</a:t>
            </a:r>
          </a:p>
          <a:p>
            <a:pPr marL="800100" lvl="2" indent="-342900">
              <a:buAutoNum type="alphaLcPeriod"/>
            </a:pPr>
            <a:r>
              <a:rPr lang="en-US" sz="2400" dirty="0" err="1" smtClean="0"/>
              <a:t>est</a:t>
            </a:r>
            <a:r>
              <a:rPr lang="en-US" sz="2400" dirty="0" smtClean="0"/>
              <a:t>		b. a</a:t>
            </a:r>
          </a:p>
          <a:p>
            <a:pPr marL="800100" lvl="2" indent="-342900">
              <a:buAutoNum type="alphaLcPeriod"/>
            </a:pPr>
            <a:endParaRPr lang="en-US" sz="2400" dirty="0" smtClean="0"/>
          </a:p>
          <a:p>
            <a:pPr marL="342900" lvl="2" indent="-342900">
              <a:buAutoNum type="arabicPeriod" startAt="3"/>
            </a:pPr>
            <a:r>
              <a:rPr lang="en-US" sz="2400" dirty="0" smtClean="0"/>
              <a:t>Ma </a:t>
            </a:r>
            <a:r>
              <a:rPr lang="en-US" sz="2400" dirty="0" err="1" smtClean="0"/>
              <a:t>mère</a:t>
            </a:r>
            <a:r>
              <a:rPr lang="en-US" sz="2400" dirty="0" smtClean="0"/>
              <a:t> </a:t>
            </a:r>
            <a:r>
              <a:rPr lang="en-US" sz="2400" dirty="0" smtClean="0"/>
              <a:t>______________ </a:t>
            </a:r>
            <a:r>
              <a:rPr lang="en-US" sz="2400" dirty="0" err="1" smtClean="0"/>
              <a:t>généreuse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marL="800100" lvl="3" indent="-342900">
              <a:buAutoNum type="alphaLcPeriod"/>
            </a:pPr>
            <a:r>
              <a:rPr lang="en-US" sz="2400" dirty="0" err="1" smtClean="0"/>
              <a:t>est</a:t>
            </a:r>
            <a:r>
              <a:rPr lang="en-US" sz="2400" dirty="0" smtClean="0"/>
              <a:t>		b.  a</a:t>
            </a:r>
          </a:p>
          <a:p>
            <a:pPr marL="800100" lvl="3" indent="-342900">
              <a:buAutoNum type="alphaLcPeriod"/>
            </a:pPr>
            <a:endParaRPr lang="en-US" sz="2400" dirty="0" smtClean="0"/>
          </a:p>
          <a:p>
            <a:pPr marL="342900" lvl="3" indent="-342900">
              <a:buAutoNum type="arabicPeriod" startAt="4"/>
            </a:pPr>
            <a:r>
              <a:rPr lang="en-US" sz="2400" dirty="0" smtClean="0"/>
              <a:t>Mon </a:t>
            </a:r>
            <a:r>
              <a:rPr lang="en-US" sz="2400" dirty="0" err="1" smtClean="0"/>
              <a:t>père</a:t>
            </a:r>
            <a:r>
              <a:rPr lang="en-US" sz="2400" dirty="0" smtClean="0"/>
              <a:t> </a:t>
            </a:r>
            <a:r>
              <a:rPr lang="en-US" sz="2400" dirty="0" smtClean="0"/>
              <a:t>______________  les </a:t>
            </a:r>
            <a:r>
              <a:rPr lang="en-US" sz="2400" dirty="0" err="1" smtClean="0"/>
              <a:t>yeux</a:t>
            </a:r>
            <a:r>
              <a:rPr lang="en-US" sz="2400" dirty="0" smtClean="0"/>
              <a:t> bleus.</a:t>
            </a:r>
            <a:endParaRPr lang="en-US" sz="2400" dirty="0" smtClean="0"/>
          </a:p>
          <a:p>
            <a:pPr marL="800100" lvl="4" indent="-342900">
              <a:buAutoNum type="alphaLcPeriod"/>
            </a:pPr>
            <a:r>
              <a:rPr lang="en-US" sz="2400" dirty="0" err="1" smtClean="0"/>
              <a:t>est</a:t>
            </a:r>
            <a:r>
              <a:rPr lang="en-US" sz="2400" dirty="0" smtClean="0"/>
              <a:t>	b.  a</a:t>
            </a:r>
          </a:p>
          <a:p>
            <a:pPr marL="800100" lvl="4" indent="-342900">
              <a:buAutoNum type="alphaLcPeriod"/>
            </a:pPr>
            <a:endParaRPr lang="en-US" sz="2400" dirty="0"/>
          </a:p>
          <a:p>
            <a:pPr marL="0" lvl="4"/>
            <a:r>
              <a:rPr lang="en-US" sz="2400" dirty="0" smtClean="0"/>
              <a:t>5.  Mon </a:t>
            </a:r>
            <a:r>
              <a:rPr lang="en-US" sz="2400" dirty="0" err="1" smtClean="0"/>
              <a:t>oncle</a:t>
            </a:r>
            <a:r>
              <a:rPr lang="en-US" sz="2400" dirty="0" smtClean="0"/>
              <a:t> </a:t>
            </a:r>
            <a:r>
              <a:rPr lang="en-US" sz="2400" dirty="0" smtClean="0"/>
              <a:t>______________ a les </a:t>
            </a:r>
            <a:r>
              <a:rPr lang="en-US" sz="2400" dirty="0" err="1" smtClean="0"/>
              <a:t>yeux</a:t>
            </a:r>
            <a:r>
              <a:rPr lang="en-US" sz="2400" dirty="0" smtClean="0"/>
              <a:t> </a:t>
            </a:r>
            <a:r>
              <a:rPr lang="en-US" sz="2400" dirty="0" err="1" smtClean="0"/>
              <a:t>bruns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marL="0" lvl="4"/>
            <a:r>
              <a:rPr lang="en-US" sz="2400" dirty="0"/>
              <a:t> </a:t>
            </a:r>
            <a:r>
              <a:rPr lang="en-US" sz="2400" dirty="0" smtClean="0"/>
              <a:t>       a.  Petit		b.  Petite</a:t>
            </a:r>
          </a:p>
          <a:p>
            <a:pPr marL="0" lvl="4"/>
            <a:endParaRPr lang="en-US" sz="2400" dirty="0" smtClean="0"/>
          </a:p>
          <a:p>
            <a:pPr marL="342900" lvl="4" indent="-342900">
              <a:buAutoNum type="arabicPeriod" startAt="6"/>
            </a:pPr>
            <a:r>
              <a:rPr lang="en-US" sz="2400" dirty="0" smtClean="0"/>
              <a:t>Mon </a:t>
            </a:r>
            <a:r>
              <a:rPr lang="en-US" sz="2400" dirty="0" err="1" smtClean="0"/>
              <a:t>chien</a:t>
            </a:r>
            <a:r>
              <a:rPr lang="en-US" sz="2400" dirty="0" smtClean="0"/>
              <a:t> </a:t>
            </a:r>
            <a:r>
              <a:rPr lang="en-US" sz="2400" dirty="0" smtClean="0"/>
              <a:t>______________ blanc.</a:t>
            </a:r>
            <a:endParaRPr lang="en-US" sz="2400" dirty="0" smtClean="0"/>
          </a:p>
          <a:p>
            <a:pPr marL="457200" lvl="5"/>
            <a:r>
              <a:rPr lang="en-US" sz="2400" dirty="0" smtClean="0"/>
              <a:t>a.  </a:t>
            </a:r>
            <a:r>
              <a:rPr lang="en-US" sz="2400" dirty="0" err="1" smtClean="0"/>
              <a:t>est</a:t>
            </a:r>
            <a:r>
              <a:rPr lang="en-US" sz="2400" dirty="0" smtClean="0"/>
              <a:t>		b.  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630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17693"/>
            <a:ext cx="119452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Objectifs</a:t>
            </a:r>
            <a:r>
              <a:rPr lang="en-US" sz="2400" b="1" dirty="0" smtClean="0"/>
              <a:t>:</a:t>
            </a:r>
          </a:p>
          <a:p>
            <a:pPr marL="914400" indent="-217488">
              <a:lnSpc>
                <a:spcPct val="200000"/>
              </a:lnSpc>
              <a:buFont typeface="+mj-lt"/>
              <a:buAutoNum type="arabicPeriod"/>
              <a:tabLst>
                <a:tab pos="1204913" algn="l"/>
              </a:tabLst>
            </a:pPr>
            <a:r>
              <a:rPr lang="en-US" sz="2400" dirty="0"/>
              <a:t>	</a:t>
            </a:r>
            <a:r>
              <a:rPr lang="en-US" sz="2400" dirty="0" smtClean="0"/>
              <a:t>Use a variety of words top describe two people from the magazines</a:t>
            </a:r>
          </a:p>
          <a:p>
            <a:pPr marL="914400" indent="-217488">
              <a:lnSpc>
                <a:spcPct val="200000"/>
              </a:lnSpc>
              <a:buFont typeface="+mj-lt"/>
              <a:buAutoNum type="arabicPeriod"/>
              <a:tabLst>
                <a:tab pos="1204913" algn="l"/>
              </a:tabLst>
            </a:pPr>
            <a:r>
              <a:rPr lang="en-US" sz="2400" dirty="0"/>
              <a:t>	</a:t>
            </a:r>
            <a:r>
              <a:rPr lang="en-US" sz="2400" dirty="0" smtClean="0"/>
              <a:t>Show you understand the difference between masculine and feminine adjectives</a:t>
            </a:r>
          </a:p>
          <a:p>
            <a:pPr marL="914400" indent="-217488">
              <a:lnSpc>
                <a:spcPct val="200000"/>
              </a:lnSpc>
              <a:buFont typeface="+mj-lt"/>
              <a:buAutoNum type="arabicPeriod"/>
              <a:tabLst>
                <a:tab pos="1204913" algn="l"/>
              </a:tabLst>
            </a:pPr>
            <a:r>
              <a:rPr lang="en-US" sz="2400" dirty="0" smtClean="0"/>
              <a:t>	</a:t>
            </a:r>
            <a:r>
              <a:rPr lang="en-US" sz="2400" dirty="0" err="1" smtClean="0"/>
              <a:t>Shoud</a:t>
            </a:r>
            <a:r>
              <a:rPr lang="en-US" sz="2400" dirty="0" smtClean="0"/>
              <a:t> you understand the difference between “is” and “has” in French</a:t>
            </a:r>
          </a:p>
          <a:p>
            <a:pPr marL="914400" indent="-217488">
              <a:lnSpc>
                <a:spcPct val="200000"/>
              </a:lnSpc>
              <a:buFont typeface="+mj-lt"/>
              <a:buAutoNum type="arabicPeriod"/>
              <a:tabLst>
                <a:tab pos="1204913" algn="l"/>
              </a:tabLst>
            </a:pPr>
            <a:endParaRPr lang="en-US" sz="2400" dirty="0"/>
          </a:p>
          <a:p>
            <a:pPr>
              <a:lnSpc>
                <a:spcPct val="200000"/>
              </a:lnSpc>
              <a:tabLst>
                <a:tab pos="1204913" algn="l"/>
              </a:tabLst>
            </a:pPr>
            <a:r>
              <a:rPr lang="en-US" sz="2400" b="1" dirty="0" smtClean="0"/>
              <a:t>Activity:</a:t>
            </a:r>
          </a:p>
          <a:p>
            <a:pPr>
              <a:lnSpc>
                <a:spcPct val="200000"/>
              </a:lnSpc>
              <a:tabLst>
                <a:tab pos="1204913" algn="l"/>
              </a:tabLst>
            </a:pPr>
            <a:r>
              <a:rPr lang="en-US" sz="2400" dirty="0" smtClean="0"/>
              <a:t>Cut out photos of at least two different people from the magazines and write five sentences to describe each person.  (Ten sentences total)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8754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48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2016-02-04T16:23:36Z</dcterms:created>
  <dcterms:modified xsi:type="dcterms:W3CDTF">2016-02-04T16:42:32Z</dcterms:modified>
</cp:coreProperties>
</file>